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10" r:id="rId3"/>
    <p:sldId id="257" r:id="rId4"/>
    <p:sldId id="259" r:id="rId5"/>
    <p:sldId id="258" r:id="rId6"/>
    <p:sldId id="266" r:id="rId7"/>
    <p:sldId id="267" r:id="rId8"/>
    <p:sldId id="261" r:id="rId9"/>
    <p:sldId id="260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C6B4A9-1611-4792-9094-5F34BCA07E0B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9333C77-0158-454C-844F-B7AB9BD7DAD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2A54C80-263E-416B-A8E0-580EDEADCBD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9954A3-9DFD-4C44-94BA-B95130A3BA1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2A54C80-263E-416B-A8E0-580EDEADCBD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9954A3-9DFD-4C44-94BA-B95130A3BA1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2A54C80-263E-416B-A8E0-580EDEADCBD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19954A3-9DFD-4C44-94BA-B95130A3BA1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GIF"/><Relationship Id="rId1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/>
          <p:nvPr>
            <p:ph type="title"/>
          </p:nvPr>
        </p:nvSpPr>
        <p:spPr>
          <a:xfrm>
            <a:off x="636270" y="190500"/>
            <a:ext cx="10946130" cy="1414145"/>
          </a:xfrm>
        </p:spPr>
        <p:txBody>
          <a:bodyPr/>
          <a:p>
            <a:r>
              <a:rPr lang="uk-UA" altLang="en-US">
                <a:sym typeface="+mn-ea"/>
              </a:rPr>
              <a:t>   </a:t>
            </a:r>
            <a:br>
              <a:rPr lang="uk-UA" altLang="en-US">
                <a:sym typeface="+mn-ea"/>
              </a:rPr>
            </a:br>
            <a:r>
              <a:rPr lang="uk-UA" altLang="en-US" sz="4800">
                <a:sym typeface="+mn-ea"/>
              </a:rPr>
              <a:t>   </a:t>
            </a:r>
            <a:r>
              <a:rPr lang="uk-UA" altLang="en-US" sz="4800" b="1" i="1">
                <a:sym typeface="+mn-ea"/>
              </a:rPr>
              <a:t>  </a:t>
            </a:r>
            <a:br>
              <a:rPr lang="uk-UA" altLang="en-US" sz="4800" b="1" i="1">
                <a:sym typeface="+mn-ea"/>
              </a:rPr>
            </a:br>
            <a:r>
              <a:rPr lang="uk-UA" altLang="en-US" sz="4800" b="1" i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+mn-ea"/>
              </a:rPr>
              <a:t>Глобальне </a:t>
            </a:r>
            <a:br>
              <a:rPr lang="uk-UA" altLang="en-US" sz="4800" b="1" i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+mn-ea"/>
              </a:rPr>
            </a:br>
            <a:r>
              <a:rPr lang="uk-UA" altLang="en-US" sz="4800" b="1" i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+mn-ea"/>
              </a:rPr>
              <a:t>            потепління</a:t>
            </a:r>
            <a:br>
              <a:rPr lang="uk-UA" altLang="en-US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uk-UA" altLang="en-US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Рисунок 3"/>
          <p:cNvPicPr>
            <a:picLocks noChangeAspect="1"/>
          </p:cNvPicPr>
          <p:nvPr>
            <p:ph sz="half" idx="1"/>
          </p:nvPr>
        </p:nvPicPr>
        <p:blipFill>
          <a:blip r:embed="rId1"/>
          <a:srcRect l="71" t="-233" r="-71" b="233"/>
          <a:stretch>
            <a:fillRect/>
          </a:stretch>
        </p:blipFill>
        <p:spPr>
          <a:xfrm>
            <a:off x="0" y="2258060"/>
            <a:ext cx="6881495" cy="4599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2" descr="potep.jpg"/>
          <p:cNvPicPr>
            <a:picLocks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80860" y="0"/>
            <a:ext cx="5311140" cy="69170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781175" y="408305"/>
            <a:ext cx="6899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/>
            <a:r>
              <a:rPr lang="uk-UA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Що чекає світ у майбутньому?</a:t>
            </a:r>
            <a:endParaRPr lang="en-US" sz="3600"/>
          </a:p>
        </p:txBody>
      </p:sp>
      <p:sp>
        <p:nvSpPr>
          <p:cNvPr id="3" name="Text Box 2"/>
          <p:cNvSpPr txBox="1"/>
          <p:nvPr/>
        </p:nvSpPr>
        <p:spPr>
          <a:xfrm>
            <a:off x="1472565" y="1475740"/>
            <a:ext cx="7960995" cy="4300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uk-UA" sz="3200" dirty="0" smtClean="0">
                <a:sym typeface="+mn-ea"/>
              </a:rPr>
              <a:t>- 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Одним з найважливіших наслідків танення арктичних снігів і льодовиків Гренландії стане підвищення рівня Світового океану. </a:t>
            </a:r>
            <a:endParaRPr lang="uk-UA" sz="3200" dirty="0" smtClean="0"/>
          </a:p>
          <a:p>
            <a:pPr marL="0" lvl="0" indent="0">
              <a:spcBef>
                <a:spcPts val="2100"/>
              </a:spcBef>
              <a:spcAft>
                <a:spcPts val="2100"/>
              </a:spcAft>
              <a:buNone/>
            </a:pPr>
            <a:r>
              <a:rPr lang="uk-UA" sz="3200" dirty="0" smtClean="0">
                <a:sym typeface="+mn-ea"/>
              </a:rPr>
              <a:t>-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Вплив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глобального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потепління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може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знищити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середовище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проживання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і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загрожує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вимиранням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більш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мільйону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видів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рослин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і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тварин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. </a:t>
            </a:r>
            <a:endParaRPr lang="en-US"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uk-UA" dirty="0" smtClean="0">
                <a:solidFill>
                  <a:srgbClr val="000000"/>
                </a:solidFill>
                <a:sym typeface="+mn-ea"/>
              </a:rPr>
              <a:t>Глобальне потепління призвело до появи дельфінів у Балтійському морі. Поліцейський катер знайшов дельфінів, які плавають неподалік від півострова </a:t>
            </a:r>
            <a:r>
              <a:rPr lang="uk-UA" dirty="0" err="1" smtClean="0">
                <a:solidFill>
                  <a:srgbClr val="000000"/>
                </a:solidFill>
                <a:sym typeface="+mn-ea"/>
              </a:rPr>
              <a:t>Дарс</a:t>
            </a:r>
            <a:r>
              <a:rPr lang="uk-UA" dirty="0" smtClean="0">
                <a:solidFill>
                  <a:srgbClr val="000000"/>
                </a:solidFill>
                <a:sym typeface="+mn-ea"/>
              </a:rPr>
              <a:t>, пише сьогодні німецьке видання </a:t>
            </a:r>
            <a:r>
              <a:rPr lang="uk-UA" dirty="0" err="1" smtClean="0">
                <a:solidFill>
                  <a:srgbClr val="000000"/>
                </a:solidFill>
                <a:sym typeface="+mn-ea"/>
              </a:rPr>
              <a:t>Focus</a:t>
            </a:r>
            <a:r>
              <a:rPr lang="uk-UA" dirty="0" smtClean="0">
                <a:solidFill>
                  <a:srgbClr val="000000"/>
                </a:solidFill>
                <a:sym typeface="+mn-ea"/>
              </a:rPr>
              <a:t>. </a:t>
            </a:r>
            <a:br>
              <a:rPr lang="uk-UA" dirty="0" smtClean="0">
                <a:solidFill>
                  <a:srgbClr val="000000"/>
                </a:solidFill>
                <a:sym typeface="+mn-ea"/>
              </a:rPr>
            </a:br>
            <a:br>
              <a:rPr lang="uk-UA" dirty="0" smtClean="0">
                <a:solidFill>
                  <a:srgbClr val="000000"/>
                </a:solidFill>
                <a:sym typeface="+mn-ea"/>
              </a:rPr>
            </a:br>
            <a:r>
              <a:rPr lang="uk-UA" dirty="0" smtClean="0">
                <a:solidFill>
                  <a:srgbClr val="000000"/>
                </a:solidFill>
                <a:sym typeface="+mn-ea"/>
              </a:rPr>
              <a:t>Як повідомляє </a:t>
            </a:r>
            <a:r>
              <a:rPr lang="uk-UA" dirty="0" err="1" smtClean="0">
                <a:solidFill>
                  <a:srgbClr val="000000"/>
                </a:solidFill>
                <a:sym typeface="+mn-ea"/>
              </a:rPr>
              <a:t>Газета.Ru</a:t>
            </a:r>
            <a:r>
              <a:rPr lang="uk-UA" dirty="0" smtClean="0">
                <a:solidFill>
                  <a:srgbClr val="000000"/>
                </a:solidFill>
                <a:sym typeface="+mn-ea"/>
              </a:rPr>
              <a:t>, це стало своєрідною сенсацією для вчених, тому що дельфіни плавають тільки в теплих водах.</a:t>
            </a:r>
            <a:br>
              <a:rPr lang="uk-UA" i="1" dirty="0" smtClean="0">
                <a:solidFill>
                  <a:srgbClr val="000000"/>
                </a:solidFill>
                <a:sym typeface="+mn-ea"/>
              </a:rPr>
            </a:b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lvl="0" indent="0" algn="l">
              <a:spcAft>
                <a:spcPts val="2100"/>
              </a:spcAft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sym typeface="+mn-ea"/>
              </a:rPr>
              <a:t>У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sym typeface="+mn-ea"/>
              </a:rPr>
              <a:t>результаті глобального потепління Північний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sym typeface="+mn-ea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sym typeface="+mn-ea"/>
              </a:rPr>
              <a:t>Льодовитий океан стає все більш прісним. Така тенденція спостерігається протягом останніх 50 років і зберігається донині.</a:t>
            </a:r>
            <a:endParaRPr lang="en-US"/>
          </a:p>
        </p:txBody>
      </p:sp>
      <p:pic>
        <p:nvPicPr>
          <p:cNvPr id="18434" name="Picture 2" descr="Глобальне потепління: В ООН наполягають на термінових заходах проти глобального  потепління « Новини | Мобільна версія | Цензор.НЕТ"/>
          <p:cNvPicPr>
            <a:picLocks noChangeAspect="1" noChangeArrowheads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6197600" y="1049020"/>
            <a:ext cx="4347845" cy="5012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>
              <a:spcAft>
                <a:spcPts val="2100"/>
              </a:spcAft>
              <a:buNone/>
            </a:pPr>
            <a:r>
              <a:rPr lang="uk-UA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Швидке потепління призводить до збільшення </a:t>
            </a:r>
            <a:r>
              <a:rPr lang="uk-UA" sz="4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біорізноманіття</a:t>
            </a:r>
            <a:r>
              <a:rPr lang="uk-UA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тропічних лісів</a:t>
            </a:r>
            <a:endParaRPr lang="en-US" sz="4000"/>
          </a:p>
        </p:txBody>
      </p:sp>
      <p:pic>
        <p:nvPicPr>
          <p:cNvPr id="1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5920740" y="1174750"/>
            <a:ext cx="4425315" cy="4953000"/>
          </a:xfrm>
          <a:prstGeom prst="roundRect">
            <a:avLst>
              <a:gd name="adj" fmla="val 3782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4477385" cy="4953000"/>
          </a:xfrm>
        </p:spPr>
        <p:txBody>
          <a:bodyPr/>
          <a:p>
            <a:pPr>
              <a:buNone/>
            </a:pPr>
            <a:r>
              <a:rPr lang="uk-UA" dirty="0" smtClean="0">
                <a:solidFill>
                  <a:srgbClr val="000000"/>
                </a:solidFill>
                <a:sym typeface="+mn-ea"/>
              </a:rPr>
              <a:t>Якщо терміново не вжити заходів, то вже в найближчі роки людство очікують повені, посухи й катастрофічні урагани.</a:t>
            </a:r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5246370" y="1174750"/>
            <a:ext cx="4789170" cy="4812665"/>
          </a:xfrm>
          <a:prstGeom prst="roundRect">
            <a:avLst>
              <a:gd name="adj" fmla="val 4165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Підвищення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температури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і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нестійке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випадання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опадів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ймовірно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потягнуть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за собою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скорочення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виробництва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основних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харчових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продуктів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у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багатьох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бідних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районах,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що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підвищить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ризик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голоду.</a:t>
            </a: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/>
          </a:p>
        </p:txBody>
      </p:sp>
      <p:pic>
        <p:nvPicPr>
          <p:cNvPr id="10242" name="Picture 2" descr="Україні загрожують наслідки глобального потепління – вчені НААН шукають  посухостійкі сорти — АГРОПОЛІТ"/>
          <p:cNvPicPr>
            <a:picLocks noChangeAspect="1" noChangeArrowheads="1"/>
          </p:cNvPicPr>
          <p:nvPr>
            <p:ph sz="half" idx="2"/>
          </p:nvPr>
        </p:nvPicPr>
        <p:blipFill>
          <a:blip r:embed="rId1"/>
          <a:srcRect l="20800" r="25443"/>
          <a:stretch>
            <a:fillRect/>
          </a:stretch>
        </p:blipFill>
        <p:spPr bwMode="auto">
          <a:xfrm>
            <a:off x="6214110" y="831215"/>
            <a:ext cx="4322445" cy="5297170"/>
          </a:xfrm>
          <a:prstGeom prst="roundRect">
            <a:avLst>
              <a:gd name="adj" fmla="val 12730"/>
            </a:avLst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55" y="-59690"/>
            <a:ext cx="9935845" cy="763905"/>
          </a:xfrm>
        </p:spPr>
        <p:txBody>
          <a:bodyPr/>
          <a:p>
            <a:br>
              <a:rPr lang="uk-UA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br>
              <a:rPr lang="uk-UA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r>
              <a:rPr lang="uk-UA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Що очікує Україну в </a:t>
            </a:r>
            <a:br>
              <a:rPr lang="uk-UA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r>
              <a:rPr lang="uk-UA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результаті глобального потепління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?</a:t>
            </a:r>
            <a:br>
              <a:rPr dirty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4790"/>
            <a:ext cx="10737850" cy="7977505"/>
          </a:xfrm>
        </p:spPr>
        <p:txBody>
          <a:bodyPr/>
          <a:p>
            <a:pPr>
              <a:buFontTx/>
              <a:buNone/>
            </a:pP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Глобальне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потепління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призведе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до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зниження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рівня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забезпеченості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водними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ресурсами, особливо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південних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районів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України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і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погіршення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їх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якості</a:t>
            </a:r>
            <a:r>
              <a:rPr lang="ru-RU" sz="28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.</a:t>
            </a:r>
            <a:r>
              <a:rPr lang="ru-RU" sz="28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endParaRPr lang="ru-RU" sz="2800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+mn-ea"/>
            </a:endParaRPr>
          </a:p>
          <a:p>
            <a:pPr>
              <a:buFontTx/>
              <a:buNone/>
            </a:pPr>
            <a:endParaRPr lang="ru-RU" sz="2800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+mn-ea"/>
            </a:endParaRPr>
          </a:p>
          <a:p>
            <a:pPr>
              <a:buFontTx/>
              <a:buNone/>
            </a:pPr>
            <a:endParaRPr lang="ru-RU" sz="2800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Серед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негативних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наслідків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зміни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клімату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,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прогнозують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підвищення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рівня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захворюваності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та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смертності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населення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. «Люди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одержуватимуть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теплові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стреси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, а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комахи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сприятимуть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розповсюдженню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малярії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та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інших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тропічних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хвороб», -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застерігають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експерти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.</a:t>
            </a:r>
            <a:endParaRPr lang="ru-RU" sz="2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uk-UA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Зміна клімату в бік потепління однозначно призведе і до підвищення рівня Чорного і Азовського морів, що в свою чергу підсилить процеси розмиву берегів, затоплення, підтоплення та засолення ґрунтів у Причорномор’ї.</a:t>
            </a: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endParaRPr lang="en-US"/>
          </a:p>
        </p:txBody>
      </p:sp>
      <p:grpSp>
        <p:nvGrpSpPr>
          <p:cNvPr id="5" name="Группа 4"/>
          <p:cNvGrpSpPr/>
          <p:nvPr/>
        </p:nvGrpSpPr>
        <p:grpSpPr>
          <a:xfrm>
            <a:off x="6690360" y="1933575"/>
            <a:ext cx="3637915" cy="3233420"/>
            <a:chOff x="1692275" y="3284538"/>
            <a:chExt cx="4738688" cy="3040062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692275" y="3429000"/>
              <a:ext cx="4738688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132138" y="5516563"/>
              <a:ext cx="3048000" cy="762000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p>
              <a:endParaRPr lang="ru-RU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2771775" y="3284538"/>
              <a:ext cx="1371600" cy="2895600"/>
            </a:xfrm>
            <a:custGeom>
              <a:avLst/>
              <a:gdLst>
                <a:gd name="G0" fmla="+- 0 0 0"/>
                <a:gd name="G1" fmla="+- -6361534 0 0"/>
                <a:gd name="G2" fmla="+- 0 0 -6361534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6361534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6361534"/>
                <a:gd name="G36" fmla="sin G34 -6361534"/>
                <a:gd name="G37" fmla="+/ -6361534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7951 w 21600"/>
                <a:gd name="T5" fmla="*/ 2706 h 21600"/>
                <a:gd name="T6" fmla="*/ 9803 w 21600"/>
                <a:gd name="T7" fmla="*/ 2761 h 21600"/>
                <a:gd name="T8" fmla="*/ 14375 w 21600"/>
                <a:gd name="T9" fmla="*/ 6753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10577" y="5399"/>
                    <a:pt x="10355" y="5413"/>
                    <a:pt x="10135" y="5441"/>
                  </a:cubicBezTo>
                  <a:lnTo>
                    <a:pt x="9470" y="82"/>
                  </a:lnTo>
                  <a:cubicBezTo>
                    <a:pt x="9911" y="27"/>
                    <a:pt x="10355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p>
              <a:endParaRPr lang="ru-RU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b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Зміниться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рослинність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, в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Україні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з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’</a:t>
            </a:r>
            <a:r>
              <a:rPr lang="uk-UA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являться субтропічні і тропічні види рослин.</a:t>
            </a:r>
            <a:br>
              <a:rPr lang="ru-RU" dirty="0"/>
            </a:b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609600" y="1828800"/>
            <a:ext cx="5817235" cy="364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Группа 7"/>
          <p:cNvGrpSpPr/>
          <p:nvPr/>
        </p:nvGrpSpPr>
        <p:grpSpPr>
          <a:xfrm>
            <a:off x="5417185" y="3548380"/>
            <a:ext cx="2235835" cy="815975"/>
            <a:chOff x="2651760" y="2133600"/>
            <a:chExt cx="3058478" cy="1057275"/>
          </a:xfrm>
        </p:grpSpPr>
        <p:sp>
          <p:nvSpPr>
            <p:cNvPr id="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5148263" y="2133600"/>
              <a:ext cx="561975" cy="10572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p>
              <a:pPr algn="ctr"/>
              <a:endParaRPr lang="ru-RU" sz="7200" b="1" kern="10" dirty="0">
                <a:ln w="12700">
                  <a:solidFill>
                    <a:srgbClr val="EAEAEA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 rot="12402068">
              <a:off x="2651760" y="2433638"/>
              <a:ext cx="1066800" cy="457200"/>
            </a:xfrm>
            <a:prstGeom prst="leftArrow">
              <a:avLst>
                <a:gd name="adj1" fmla="val 50000"/>
                <a:gd name="adj2" fmla="val 58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p>
              <a:endParaRPr lang="ru-RU"/>
            </a:p>
          </p:txBody>
        </p:sp>
      </p:grpSp>
      <p:sp>
        <p:nvSpPr>
          <p:cNvPr id="5" name="Text Box 4"/>
          <p:cNvSpPr txBox="1"/>
          <p:nvPr/>
        </p:nvSpPr>
        <p:spPr>
          <a:xfrm flipH="1">
            <a:off x="5760720" y="3268345"/>
            <a:ext cx="17907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sz="7200" b="1" kern="10" dirty="0">
                <a:ln w="12700">
                  <a:solidFill>
                    <a:srgbClr val="EAEAEA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/>
                <a:cs typeface="Arial" panose="020B0604020202020204"/>
                <a:sym typeface="+mn-ea"/>
              </a:rPr>
              <a:t>?</a:t>
            </a:r>
            <a:endParaRPr lang="ru-RU" sz="7200" b="1" kern="10" dirty="0">
              <a:ln w="12700">
                <a:solidFill>
                  <a:srgbClr val="EAEAEA"/>
                </a:solidFill>
                <a:round/>
              </a:ln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3" name="Picture 8" descr="Експерти оцінили наслідки глобального потепління для України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6730" y="2010410"/>
            <a:ext cx="3915410" cy="339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3"/>
          <p:cNvSpPr txBox="1"/>
          <p:nvPr/>
        </p:nvSpPr>
        <p:spPr>
          <a:xfrm>
            <a:off x="3319145" y="3548380"/>
            <a:ext cx="543179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endParaRPr lang="uk-UA" dirty="0" smtClean="0">
              <a:solidFill>
                <a:srgbClr val="000000"/>
              </a:solidFill>
              <a:sym typeface="+mn-ea"/>
            </a:endParaRPr>
          </a:p>
          <a:p>
            <a:pPr>
              <a:buNone/>
            </a:pPr>
            <a:endParaRPr lang="uk-UA" dirty="0" smtClean="0">
              <a:solidFill>
                <a:srgbClr val="000000"/>
              </a:solidFill>
              <a:sym typeface="+mn-ea"/>
            </a:endParaRPr>
          </a:p>
          <a:p>
            <a:pPr>
              <a:buNone/>
            </a:pPr>
            <a:endParaRPr lang="uk-UA" dirty="0" smtClean="0">
              <a:solidFill>
                <a:srgbClr val="000000"/>
              </a:solidFill>
              <a:sym typeface="+mn-ea"/>
            </a:endParaRPr>
          </a:p>
          <a:p>
            <a:pPr>
              <a:buNone/>
            </a:pPr>
            <a:endParaRPr lang="uk-UA" dirty="0" smtClean="0">
              <a:solidFill>
                <a:srgbClr val="000000"/>
              </a:solidFill>
              <a:sym typeface="+mn-ea"/>
            </a:endParaRPr>
          </a:p>
          <a:p>
            <a:pPr>
              <a:buNone/>
            </a:pPr>
            <a:endParaRPr lang="uk-UA" dirty="0" smtClean="0">
              <a:solidFill>
                <a:srgbClr val="000000"/>
              </a:solidFill>
              <a:sym typeface="+mn-ea"/>
            </a:endParaRPr>
          </a:p>
          <a:p>
            <a:pPr>
              <a:buNone/>
            </a:pPr>
            <a:endParaRPr lang="uk-UA" dirty="0" smtClean="0">
              <a:solidFill>
                <a:srgbClr val="000000"/>
              </a:solidFill>
              <a:sym typeface="+mn-ea"/>
            </a:endParaRPr>
          </a:p>
          <a:p>
            <a:pPr>
              <a:buNone/>
            </a:pPr>
            <a:endParaRPr lang="uk-UA" dirty="0" smtClean="0">
              <a:solidFill>
                <a:srgbClr val="000000"/>
              </a:solidFill>
              <a:sym typeface="+mn-ea"/>
            </a:endParaRPr>
          </a:p>
          <a:p>
            <a:pPr>
              <a:buNone/>
            </a:pPr>
            <a:endParaRPr lang="uk-UA" dirty="0" smtClean="0">
              <a:solidFill>
                <a:srgbClr val="000000"/>
              </a:solidFill>
              <a:sym typeface="+mn-ea"/>
            </a:endParaRPr>
          </a:p>
          <a:p>
            <a:pPr>
              <a:buNone/>
            </a:pPr>
            <a:r>
              <a:rPr lang="uk-UA" dirty="0" smtClean="0">
                <a:solidFill>
                  <a:srgbClr val="000000"/>
                </a:solidFill>
                <a:sym typeface="+mn-ea"/>
              </a:rPr>
              <a:t>Цілком можливо, що в Україні з</a:t>
            </a:r>
            <a:r>
              <a:rPr lang="en-US" dirty="0" smtClean="0">
                <a:solidFill>
                  <a:srgbClr val="000000"/>
                </a:solidFill>
                <a:latin typeface="Barlow Semi Condensed SemiBold" panose="00000806000000000000" charset="0"/>
                <a:sym typeface="+mn-ea"/>
              </a:rPr>
              <a:t>’</a:t>
            </a:r>
            <a:r>
              <a:rPr lang="uk-UA" dirty="0" smtClean="0">
                <a:solidFill>
                  <a:srgbClr val="000000"/>
                </a:solidFill>
                <a:sym typeface="+mn-ea"/>
              </a:rPr>
              <a:t>являться пустелі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ru-RU" dirty="0" err="1" smtClean="0">
                <a:sym typeface="+mn-ea"/>
              </a:rPr>
              <a:t>Якщо</a:t>
            </a:r>
            <a:r>
              <a:rPr lang="ru-RU" dirty="0" smtClean="0">
                <a:sym typeface="+mn-ea"/>
              </a:rPr>
              <a:t> вам </a:t>
            </a:r>
            <a:r>
              <a:rPr lang="ru-RU" dirty="0" err="1" smtClean="0">
                <a:sym typeface="+mn-ea"/>
              </a:rPr>
              <a:t>цікаво</a:t>
            </a:r>
            <a:r>
              <a:rPr lang="ru-RU" dirty="0" smtClean="0">
                <a:sym typeface="+mn-ea"/>
              </a:rPr>
              <a:t>, як ми </a:t>
            </a:r>
            <a:r>
              <a:rPr lang="ru-RU" dirty="0" err="1" smtClean="0">
                <a:sym typeface="+mn-ea"/>
              </a:rPr>
              <a:t>можемо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зупинити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глобальне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потепління</a:t>
            </a:r>
            <a:r>
              <a:rPr lang="ru-RU" dirty="0" smtClean="0">
                <a:sym typeface="+mn-ea"/>
              </a:rPr>
              <a:t>, </a:t>
            </a:r>
            <a:r>
              <a:rPr lang="ru-RU" dirty="0" err="1" smtClean="0">
                <a:sym typeface="+mn-ea"/>
              </a:rPr>
              <a:t>ви</a:t>
            </a:r>
            <a:r>
              <a:rPr lang="ru-RU" dirty="0" smtClean="0">
                <a:sym typeface="+mn-ea"/>
              </a:rPr>
              <a:t> можете </a:t>
            </a:r>
            <a:r>
              <a:rPr lang="ru-RU" dirty="0" err="1" smtClean="0">
                <a:sym typeface="+mn-ea"/>
              </a:rPr>
              <a:t>виконати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кілька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простих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порад</a:t>
            </a:r>
            <a:r>
              <a:rPr lang="ru-RU" dirty="0" smtClean="0">
                <a:sym typeface="+mn-ea"/>
              </a:rPr>
              <a:t>, </a:t>
            </a:r>
            <a:r>
              <a:rPr lang="ru-RU" dirty="0" err="1" smtClean="0">
                <a:sym typeface="+mn-ea"/>
              </a:rPr>
              <a:t>або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насправді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кілька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простих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змін</a:t>
            </a:r>
            <a:r>
              <a:rPr lang="ru-RU" dirty="0" smtClean="0">
                <a:sym typeface="+mn-ea"/>
              </a:rPr>
              <a:t> у </a:t>
            </a:r>
            <a:r>
              <a:rPr lang="ru-RU" dirty="0" err="1" smtClean="0">
                <a:sym typeface="+mn-ea"/>
              </a:rPr>
              <a:t>своїй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повсякденній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діяльності</a:t>
            </a:r>
            <a:r>
              <a:rPr lang="uk-UA" dirty="0" smtClean="0">
                <a:sym typeface="+mn-ea"/>
              </a:rPr>
              <a:t>…</a:t>
            </a:r>
            <a:endParaRPr lang="en-US"/>
          </a:p>
        </p:txBody>
      </p:sp>
      <p:pic>
        <p:nvPicPr>
          <p:cNvPr id="5" name="Рисунок 2" descr="potep.jpg"/>
          <p:cNvPicPr>
            <a:picLocks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6266180" y="1346200"/>
            <a:ext cx="4528185" cy="4279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6127" y="417793"/>
            <a:ext cx="4207315" cy="6094767"/>
          </a:xfrm>
        </p:spPr>
        <p:txBody>
          <a:bodyPr>
            <a:noAutofit/>
          </a:bodyPr>
          <a:lstStyle/>
          <a:p>
            <a:r>
              <a:rPr lang="uk-UA" sz="1700" dirty="0">
                <a:latin typeface="Comic Sans MS" panose="030F0702030302020204" pitchFamily="66" charset="0"/>
              </a:rPr>
              <a:t>Глобальне потепління – </a:t>
            </a:r>
            <a: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  <a:t>це підвищення середньої температури Землі біля поверхні повітря й океанів. </a:t>
            </a: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  <a:t>Більшість спостережуваного підвищення температури викликано збільшенням концентрації парникових газів.</a:t>
            </a: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  <a:t>         1. водяна пара – 36-70%</a:t>
            </a: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  <a:t>         2. вуглекислий газ – 9-26%</a:t>
            </a: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  <a:t>         3. метан -4-9%</a:t>
            </a: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  <a:t>         4. озон – 3-7%</a:t>
            </a:r>
            <a:br>
              <a:rPr lang="uk-UA" sz="17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uk-UA" sz="1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спалювання</a:t>
            </a:r>
            <a:r>
              <a:rPr lang="ru-RU" sz="1600" dirty="0"/>
              <a:t> </a:t>
            </a:r>
            <a:r>
              <a:rPr lang="ru-RU" sz="1600" dirty="0" err="1"/>
              <a:t>викликає</a:t>
            </a:r>
            <a:r>
              <a:rPr lang="ru-RU" sz="1600" dirty="0"/>
              <a:t> так званий «</a:t>
            </a:r>
            <a:r>
              <a:rPr lang="ru-RU" sz="1600" dirty="0" err="1"/>
              <a:t>парниковий</a:t>
            </a:r>
            <a:r>
              <a:rPr lang="ru-RU" sz="1600" dirty="0"/>
              <a:t> </a:t>
            </a:r>
            <a:r>
              <a:rPr lang="ru-RU" sz="1600" dirty="0" err="1"/>
              <a:t>ефект</a:t>
            </a:r>
            <a:r>
              <a:rPr lang="ru-RU" sz="1600" dirty="0"/>
              <a:t>» в </a:t>
            </a:r>
            <a:r>
              <a:rPr lang="ru-RU" sz="1600" dirty="0" err="1"/>
              <a:t>атмосфері</a:t>
            </a:r>
            <a:r>
              <a:rPr lang="ru-RU" sz="1600" dirty="0"/>
              <a:t> </a:t>
            </a:r>
            <a:r>
              <a:rPr lang="ru-RU" sz="1600" dirty="0" err="1"/>
              <a:t>Землі</a:t>
            </a:r>
            <a:r>
              <a:rPr lang="ru-RU" sz="1600" dirty="0"/>
              <a:t>.</a:t>
            </a:r>
            <a:br>
              <a:rPr lang="ru-RU" sz="1600" dirty="0"/>
            </a:br>
            <a:br>
              <a:rPr lang="ru-RU" sz="1600" dirty="0"/>
            </a:br>
            <a:br>
              <a:rPr lang="ru-RU" sz="1600" dirty="0"/>
            </a:b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9176" y="1246857"/>
            <a:ext cx="5175953" cy="345063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07165" y="4757001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36550"/>
            <a:ext cx="5384800" cy="5791200"/>
          </a:xfrm>
        </p:spPr>
        <p:txBody>
          <a:bodyPr/>
          <a:p>
            <a:r>
              <a:rPr lang="ru-RU" sz="2400" dirty="0" smtClean="0">
                <a:sym typeface="+mn-ea"/>
              </a:rPr>
              <a:t>Не </a:t>
            </a:r>
            <a:r>
              <a:rPr lang="ru-RU" sz="2400" dirty="0" err="1" smtClean="0">
                <a:sym typeface="+mn-ea"/>
              </a:rPr>
              <a:t>використовуйте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лампи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розжарювання</a:t>
            </a:r>
            <a:r>
              <a:rPr lang="ru-RU" sz="2400" dirty="0" smtClean="0">
                <a:sym typeface="+mn-ea"/>
              </a:rPr>
              <a:t>, вони </a:t>
            </a:r>
            <a:r>
              <a:rPr lang="ru-RU" sz="2400" dirty="0" err="1" smtClean="0">
                <a:sym typeface="+mn-ea"/>
              </a:rPr>
              <a:t>випромінюють</a:t>
            </a:r>
            <a:r>
              <a:rPr lang="ru-RU" sz="2400" dirty="0" smtClean="0">
                <a:sym typeface="+mn-ea"/>
              </a:rPr>
              <a:t> 300 </a:t>
            </a:r>
            <a:r>
              <a:rPr lang="ru-RU" sz="2400" dirty="0" err="1" smtClean="0">
                <a:sym typeface="+mn-ea"/>
              </a:rPr>
              <a:t>фунтів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вуглекислого</a:t>
            </a:r>
            <a:r>
              <a:rPr lang="ru-RU" sz="2400" dirty="0" smtClean="0">
                <a:sym typeface="+mn-ea"/>
              </a:rPr>
              <a:t> газу в атмосферу </a:t>
            </a:r>
            <a:r>
              <a:rPr lang="ru-RU" sz="2400" dirty="0" err="1" smtClean="0">
                <a:sym typeface="+mn-ea"/>
              </a:rPr>
              <a:t>щороку</a:t>
            </a:r>
            <a:r>
              <a:rPr lang="ru-RU" sz="2400" dirty="0" smtClean="0">
                <a:sym typeface="+mn-ea"/>
              </a:rPr>
              <a:t>. </a:t>
            </a:r>
            <a:r>
              <a:rPr lang="ru-RU" sz="2400" dirty="0" err="1" smtClean="0">
                <a:sym typeface="+mn-ea"/>
              </a:rPr>
              <a:t>Замість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цього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ви</a:t>
            </a:r>
            <a:r>
              <a:rPr lang="ru-RU" sz="2400" dirty="0" smtClean="0">
                <a:sym typeface="+mn-ea"/>
              </a:rPr>
              <a:t> можете </a:t>
            </a:r>
            <a:r>
              <a:rPr lang="ru-RU" sz="2400" dirty="0" err="1" smtClean="0">
                <a:sym typeface="+mn-ea"/>
              </a:rPr>
              <a:t>використовувати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екологічно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чисті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компактні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флуоресцентні</a:t>
            </a:r>
            <a:r>
              <a:rPr lang="ru-RU" sz="2400" dirty="0" smtClean="0">
                <a:sym typeface="+mn-ea"/>
              </a:rPr>
              <a:t> лампочки.</a:t>
            </a:r>
            <a:endParaRPr lang="ru-RU" sz="2400" dirty="0" smtClean="0">
              <a:sym typeface="+mn-ea"/>
            </a:endParaRPr>
          </a:p>
          <a:p>
            <a:endParaRPr lang="ru-RU" sz="2400" dirty="0" smtClean="0">
              <a:sym typeface="+mn-ea"/>
            </a:endParaRPr>
          </a:p>
          <a:p>
            <a:r>
              <a:rPr lang="ru-RU" sz="2400" dirty="0" smtClean="0">
                <a:sym typeface="+mn-ea"/>
              </a:rPr>
              <a:t>Не </a:t>
            </a:r>
            <a:r>
              <a:rPr lang="ru-RU" sz="2400" dirty="0" err="1" smtClean="0">
                <a:sym typeface="+mn-ea"/>
              </a:rPr>
              <a:t>витрачайте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електрику</a:t>
            </a:r>
            <a:r>
              <a:rPr lang="ru-RU" sz="2400" dirty="0" smtClean="0">
                <a:sym typeface="+mn-ea"/>
              </a:rPr>
              <a:t>, </a:t>
            </a:r>
            <a:r>
              <a:rPr lang="ru-RU" sz="2400" dirty="0" err="1" smtClean="0">
                <a:sym typeface="+mn-ea"/>
              </a:rPr>
              <a:t>залишаючи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електронних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приладів</a:t>
            </a:r>
            <a:r>
              <a:rPr lang="ru-RU" sz="2400" dirty="0" smtClean="0">
                <a:sym typeface="+mn-ea"/>
              </a:rPr>
              <a:t> </a:t>
            </a:r>
            <a:r>
              <a:rPr lang="uk-UA" altLang="ru-RU" sz="2400" dirty="0" smtClean="0">
                <a:sym typeface="+mn-ea"/>
              </a:rPr>
              <a:t>увімкнених</a:t>
            </a:r>
            <a:r>
              <a:rPr lang="ru-RU" sz="2400" dirty="0" smtClean="0">
                <a:sym typeface="+mn-ea"/>
              </a:rPr>
              <a:t> (</a:t>
            </a:r>
            <a:r>
              <a:rPr lang="ru-RU" sz="2400" dirty="0" err="1" smtClean="0">
                <a:sym typeface="+mn-ea"/>
              </a:rPr>
              <a:t>або</a:t>
            </a:r>
            <a:r>
              <a:rPr lang="ru-RU" sz="2400" dirty="0" smtClean="0">
                <a:sym typeface="+mn-ea"/>
              </a:rPr>
              <a:t> в </a:t>
            </a:r>
            <a:r>
              <a:rPr lang="ru-RU" sz="2400" dirty="0" err="1" smtClean="0">
                <a:sym typeface="+mn-ea"/>
              </a:rPr>
              <a:t>режимі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очікування</a:t>
            </a:r>
            <a:r>
              <a:rPr lang="ru-RU" sz="2400" dirty="0" smtClean="0">
                <a:sym typeface="+mn-ea"/>
              </a:rPr>
              <a:t>). </a:t>
            </a:r>
            <a:r>
              <a:rPr lang="ru-RU" sz="2400" dirty="0" err="1" smtClean="0">
                <a:sym typeface="+mn-ea"/>
              </a:rPr>
              <a:t>Ще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краще</a:t>
            </a:r>
            <a:r>
              <a:rPr lang="ru-RU" sz="2400" dirty="0" smtClean="0">
                <a:sym typeface="+mn-ea"/>
              </a:rPr>
              <a:t>, </a:t>
            </a:r>
            <a:r>
              <a:rPr lang="ru-RU" sz="2400" dirty="0" err="1" smtClean="0">
                <a:sym typeface="+mn-ea"/>
              </a:rPr>
              <a:t>якщо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відключити</a:t>
            </a:r>
            <a:r>
              <a:rPr lang="ru-RU" sz="2400" dirty="0" smtClean="0">
                <a:sym typeface="+mn-ea"/>
              </a:rPr>
              <a:t> </a:t>
            </a:r>
            <a:r>
              <a:rPr lang="ru-RU" sz="2400" dirty="0" err="1" smtClean="0">
                <a:sym typeface="+mn-ea"/>
              </a:rPr>
              <a:t>прилади</a:t>
            </a:r>
            <a:r>
              <a:rPr lang="ru-RU" sz="2400" dirty="0" smtClean="0">
                <a:sym typeface="+mn-ea"/>
              </a:rPr>
              <a:t>, коли вони не </a:t>
            </a:r>
            <a:r>
              <a:rPr lang="ru-RU" sz="2400" dirty="0" err="1" smtClean="0">
                <a:sym typeface="+mn-ea"/>
              </a:rPr>
              <a:t>використовуються</a:t>
            </a:r>
            <a:r>
              <a:rPr lang="ru-RU" sz="2400" dirty="0" smtClean="0">
                <a:sym typeface="+mn-ea"/>
              </a:rPr>
              <a:t>.</a:t>
            </a:r>
            <a:endParaRPr lang="en-US" sz="2400"/>
          </a:p>
        </p:txBody>
      </p:sp>
      <p:pic>
        <p:nvPicPr>
          <p:cNvPr id="5" name="Рисунок 3" descr="0_2f80b_89c4a26c_L.gif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503035" y="1029335"/>
            <a:ext cx="3738245" cy="54032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715" y="1174750"/>
            <a:ext cx="7023100" cy="1468120"/>
          </a:xfrm>
        </p:spPr>
        <p:txBody>
          <a:bodyPr/>
          <a:p>
            <a:pPr algn="ctr"/>
            <a:r>
              <a:rPr lang="ru-RU" dirty="0" err="1" smtClean="0">
                <a:sym typeface="+mn-ea"/>
              </a:rPr>
              <a:t>Зміна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звичок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харчування</a:t>
            </a:r>
            <a:r>
              <a:rPr lang="ru-RU" dirty="0" smtClean="0">
                <a:sym typeface="+mn-ea"/>
              </a:rPr>
              <a:t> та перейти на </a:t>
            </a:r>
            <a:r>
              <a:rPr lang="ru-RU" dirty="0" err="1" smtClean="0">
                <a:sym typeface="+mn-ea"/>
              </a:rPr>
              <a:t>натуральні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продукти</a:t>
            </a:r>
            <a:r>
              <a:rPr lang="ru-RU" dirty="0" smtClean="0">
                <a:sym typeface="+mn-ea"/>
              </a:rPr>
              <a:t>.</a:t>
            </a:r>
            <a:endParaRPr lang="en-US"/>
          </a:p>
        </p:txBody>
      </p:sp>
      <p:pic>
        <p:nvPicPr>
          <p:cNvPr id="7" name="Рисунок 6" descr="vkusnosti-16.gif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89320" y="2399030"/>
            <a:ext cx="3136900" cy="4013200"/>
          </a:xfrm>
          <a:prstGeom prst="rect">
            <a:avLst/>
          </a:prstGeom>
        </p:spPr>
      </p:pic>
      <p:pic>
        <p:nvPicPr>
          <p:cNvPr id="8" name="Рисунок 7" descr="vkusnosti-1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2987675"/>
            <a:ext cx="2016125" cy="2463800"/>
          </a:xfrm>
          <a:prstGeom prst="rect">
            <a:avLst/>
          </a:prstGeom>
        </p:spPr>
      </p:pic>
      <p:pic>
        <p:nvPicPr>
          <p:cNvPr id="6" name="Рисунок 5" descr="vkusnosti-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428" y="146333"/>
            <a:ext cx="1785950" cy="1785950"/>
          </a:xfrm>
          <a:prstGeom prst="rect">
            <a:avLst/>
          </a:prstGeom>
        </p:spPr>
      </p:pic>
      <p:pic>
        <p:nvPicPr>
          <p:cNvPr id="9" name="Рисунок 3" descr="vkusnosti-1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251" y="4129087"/>
            <a:ext cx="1714512" cy="17145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9484360" cy="4953000"/>
          </a:xfrm>
        </p:spPr>
        <p:txBody>
          <a:bodyPr/>
          <a:p>
            <a:r>
              <a:rPr lang="ru-RU" dirty="0" err="1" smtClean="0">
                <a:sym typeface="+mn-ea"/>
              </a:rPr>
              <a:t>Якщо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можливо</a:t>
            </a:r>
            <a:r>
              <a:rPr lang="ru-RU" dirty="0" smtClean="0">
                <a:sym typeface="+mn-ea"/>
              </a:rPr>
              <a:t>, </a:t>
            </a:r>
            <a:r>
              <a:rPr lang="ru-RU" dirty="0" err="1" smtClean="0">
                <a:sym typeface="+mn-ea"/>
              </a:rPr>
              <a:t>постарайтеся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відмовитися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від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непотрібної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розкоші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життя</a:t>
            </a:r>
            <a:r>
              <a:rPr lang="ru-RU" dirty="0" smtClean="0">
                <a:sym typeface="+mn-ea"/>
              </a:rPr>
              <a:t> - </a:t>
            </a:r>
            <a:r>
              <a:rPr lang="ru-RU" dirty="0" err="1" smtClean="0">
                <a:sym typeface="+mn-ea"/>
              </a:rPr>
              <a:t>такі</a:t>
            </a:r>
            <a:r>
              <a:rPr lang="ru-RU" dirty="0" smtClean="0">
                <a:sym typeface="+mn-ea"/>
              </a:rPr>
              <a:t>, як </a:t>
            </a:r>
            <a:r>
              <a:rPr lang="ru-RU" dirty="0" err="1" smtClean="0">
                <a:sym typeface="+mn-ea"/>
              </a:rPr>
              <a:t>використання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кондиціонерів</a:t>
            </a:r>
            <a:r>
              <a:rPr lang="ru-RU" dirty="0" smtClean="0">
                <a:sym typeface="+mn-ea"/>
              </a:rPr>
              <a:t>, </a:t>
            </a:r>
            <a:r>
              <a:rPr lang="ru-RU" dirty="0" err="1" smtClean="0">
                <a:sym typeface="+mn-ea"/>
              </a:rPr>
              <a:t>автомобілів</a:t>
            </a:r>
            <a:r>
              <a:rPr lang="ru-RU" dirty="0" smtClean="0">
                <a:sym typeface="+mn-ea"/>
              </a:rPr>
              <a:t> для кожного члена </a:t>
            </a:r>
            <a:r>
              <a:rPr lang="ru-RU" dirty="0" err="1" smtClean="0">
                <a:sym typeface="+mn-ea"/>
              </a:rPr>
              <a:t>родини</a:t>
            </a:r>
            <a:r>
              <a:rPr lang="ru-RU" dirty="0" smtClean="0">
                <a:sym typeface="+mn-ea"/>
              </a:rPr>
              <a:t>, </a:t>
            </a:r>
            <a:r>
              <a:rPr lang="ru-RU" dirty="0" err="1" smtClean="0">
                <a:sym typeface="+mn-ea"/>
              </a:rPr>
              <a:t>і</a:t>
            </a:r>
            <a:r>
              <a:rPr lang="ru-RU" dirty="0" smtClean="0">
                <a:sym typeface="+mn-ea"/>
              </a:rPr>
              <a:t> т.д., </a:t>
            </a:r>
            <a:r>
              <a:rPr lang="ru-RU" dirty="0" err="1" smtClean="0">
                <a:sym typeface="+mn-ea"/>
              </a:rPr>
              <a:t>якщо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ні</a:t>
            </a:r>
            <a:r>
              <a:rPr lang="ru-RU" dirty="0" smtClean="0">
                <a:sym typeface="+mn-ea"/>
              </a:rPr>
              <a:t>, то </a:t>
            </a:r>
            <a:r>
              <a:rPr lang="ru-RU" dirty="0" err="1" smtClean="0">
                <a:sym typeface="+mn-ea"/>
              </a:rPr>
              <a:t>переконаєтеся</a:t>
            </a:r>
            <a:r>
              <a:rPr lang="ru-RU" dirty="0" smtClean="0">
                <a:sym typeface="+mn-ea"/>
              </a:rPr>
              <a:t>, </a:t>
            </a:r>
            <a:r>
              <a:rPr lang="ru-RU" dirty="0" err="1" smtClean="0">
                <a:sym typeface="+mn-ea"/>
              </a:rPr>
              <a:t>що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ви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використову</a:t>
            </a:r>
            <a:r>
              <a:rPr lang="uk-UA" altLang="ru-RU" dirty="0" err="1" smtClean="0">
                <a:sym typeface="+mn-ea"/>
              </a:rPr>
              <a:t>єте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їх</a:t>
            </a:r>
            <a:r>
              <a:rPr lang="ru-RU" dirty="0" smtClean="0">
                <a:sym typeface="+mn-ea"/>
              </a:rPr>
              <a:t> </a:t>
            </a:r>
            <a:r>
              <a:rPr lang="ru-RU" dirty="0" err="1" smtClean="0">
                <a:sym typeface="+mn-ea"/>
              </a:rPr>
              <a:t>ефективно</a:t>
            </a:r>
            <a:r>
              <a:rPr lang="ru-RU" dirty="0" smtClean="0">
                <a:sym typeface="+mn-ea"/>
              </a:rPr>
              <a:t>. </a:t>
            </a:r>
            <a:endParaRPr lang="en-US"/>
          </a:p>
        </p:txBody>
      </p:sp>
      <p:pic>
        <p:nvPicPr>
          <p:cNvPr id="7" name="Рисунок 6" descr="priroda-17.gif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197725" y="4401185"/>
            <a:ext cx="1428750" cy="1438275"/>
          </a:xfrm>
          <a:prstGeom prst="rect">
            <a:avLst/>
          </a:prstGeom>
        </p:spPr>
      </p:pic>
      <p:pic>
        <p:nvPicPr>
          <p:cNvPr id="6" name="Рисунок 5" descr="zvezdochki-4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67" y="4572295"/>
            <a:ext cx="214312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ru-RU" dirty="0" smtClean="0">
                <a:solidFill>
                  <a:schemeClr val="tx1"/>
                </a:solidFill>
                <a:sym typeface="+mn-ea"/>
              </a:rPr>
              <a:t>Ми - люди. І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які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 б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завдання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 не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переслідувала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людина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які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 б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цілі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 не стояли перед нею, вона повинна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пам'ятати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що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 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життя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, -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це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 в першу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чергу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місце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, де вона </a:t>
            </a:r>
            <a:r>
              <a:rPr lang="ru-RU" dirty="0" err="1" smtClean="0">
                <a:solidFill>
                  <a:schemeClr val="tx1"/>
                </a:solidFill>
                <a:sym typeface="+mn-ea"/>
              </a:rPr>
              <a:t>живе</a:t>
            </a:r>
            <a:r>
              <a:rPr lang="ru-RU" dirty="0" smtClean="0">
                <a:solidFill>
                  <a:schemeClr val="tx1"/>
                </a:solidFill>
                <a:sym typeface="+mn-ea"/>
              </a:rPr>
              <a:t>.</a:t>
            </a:r>
            <a:br>
              <a:rPr lang="ru-RU" dirty="0" smtClean="0">
                <a:solidFill>
                  <a:schemeClr val="tx1"/>
                </a:solidFill>
                <a:sym typeface="+mn-ea"/>
              </a:rPr>
            </a:b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dob.jpg"/>
          <p:cNvPicPr>
            <a:picLocks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6268085" y="927100"/>
            <a:ext cx="4594225" cy="50044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630" y="319405"/>
            <a:ext cx="5652770" cy="5808345"/>
          </a:xfrm>
        </p:spPr>
        <p:txBody>
          <a:bodyPr/>
          <a:p>
            <a:pPr marL="0" indent="0" algn="l">
              <a:buNone/>
            </a:pPr>
            <a:r>
              <a:rPr lang="uk-UA" sz="3600" dirty="0" smtClean="0">
                <a:solidFill>
                  <a:schemeClr val="hlink"/>
                </a:solidFill>
                <a:sym typeface="+mn-ea"/>
              </a:rPr>
              <a:t>Висновок:</a:t>
            </a:r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 Перед людством стоїть проблема, яка потребує негайного вирішення.</a:t>
            </a:r>
            <a:endParaRPr lang="ru-RU" sz="3600" dirty="0"/>
          </a:p>
          <a:p>
            <a:pPr marL="0" indent="0" algn="l">
              <a:buNone/>
            </a:pPr>
            <a:r>
              <a:rPr lang="ru-RU" sz="4400" dirty="0" smtClean="0">
                <a:solidFill>
                  <a:schemeClr val="hlink"/>
                </a:solidFill>
                <a:sym typeface="+mn-ea"/>
              </a:rPr>
              <a:t>А </a:t>
            </a:r>
            <a:r>
              <a:rPr lang="ru-RU" sz="4400" dirty="0" err="1" smtClean="0">
                <a:solidFill>
                  <a:schemeClr val="hlink"/>
                </a:solidFill>
                <a:sym typeface="+mn-ea"/>
              </a:rPr>
              <a:t>вирішення</a:t>
            </a:r>
            <a:r>
              <a:rPr lang="ru-RU" sz="4400" dirty="0" smtClean="0">
                <a:solidFill>
                  <a:schemeClr val="hlink"/>
                </a:solidFill>
                <a:sym typeface="+mn-ea"/>
              </a:rPr>
              <a:t> </a:t>
            </a:r>
            <a:r>
              <a:rPr lang="ru-RU" sz="4400" dirty="0" err="1" smtClean="0">
                <a:solidFill>
                  <a:schemeClr val="hlink"/>
                </a:solidFill>
                <a:sym typeface="+mn-ea"/>
              </a:rPr>
              <a:t>цієї</a:t>
            </a:r>
            <a:r>
              <a:rPr lang="ru-RU" sz="4400" dirty="0" smtClean="0">
                <a:solidFill>
                  <a:schemeClr val="hlink"/>
                </a:solidFill>
                <a:sym typeface="+mn-ea"/>
              </a:rPr>
              <a:t> </a:t>
            </a:r>
            <a:r>
              <a:rPr lang="ru-RU" sz="4400" dirty="0" err="1" smtClean="0">
                <a:solidFill>
                  <a:schemeClr val="hlink"/>
                </a:solidFill>
                <a:sym typeface="+mn-ea"/>
              </a:rPr>
              <a:t>проблеми</a:t>
            </a:r>
            <a:r>
              <a:rPr lang="ru-RU" sz="4400" dirty="0" smtClean="0">
                <a:solidFill>
                  <a:schemeClr val="hlink"/>
                </a:solidFill>
                <a:sym typeface="+mn-ea"/>
              </a:rPr>
              <a:t> – справа </a:t>
            </a:r>
            <a:r>
              <a:rPr lang="ru-RU" sz="4400" dirty="0" err="1" smtClean="0">
                <a:solidFill>
                  <a:schemeClr val="hlink"/>
                </a:solidFill>
                <a:sym typeface="+mn-ea"/>
              </a:rPr>
              <a:t>всіх</a:t>
            </a:r>
            <a:r>
              <a:rPr lang="ru-RU" sz="4400" dirty="0" smtClean="0">
                <a:solidFill>
                  <a:schemeClr val="hlink"/>
                </a:solidFill>
                <a:sym typeface="+mn-ea"/>
              </a:rPr>
              <a:t> </a:t>
            </a:r>
            <a:r>
              <a:rPr lang="ru-RU" sz="4400" dirty="0" err="1" smtClean="0">
                <a:solidFill>
                  <a:schemeClr val="hlink"/>
                </a:solidFill>
                <a:sym typeface="+mn-ea"/>
              </a:rPr>
              <a:t>і</a:t>
            </a:r>
            <a:r>
              <a:rPr lang="ru-RU" sz="4400" dirty="0" smtClean="0">
                <a:solidFill>
                  <a:schemeClr val="hlink"/>
                </a:solidFill>
                <a:sym typeface="+mn-ea"/>
              </a:rPr>
              <a:t> кожного.</a:t>
            </a:r>
            <a:endParaRPr lang="ru-RU" sz="4400" dirty="0" smtClean="0">
              <a:solidFill>
                <a:schemeClr val="hlink"/>
              </a:solidFill>
            </a:endParaRPr>
          </a:p>
          <a:p>
            <a:pPr algn="l"/>
            <a:endParaRPr lang="uk-UA" sz="4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+mn-ea"/>
            </a:endParaRPr>
          </a:p>
          <a:p>
            <a:pPr algn="l"/>
            <a:endParaRPr lang="ru-RU" sz="4400" dirty="0"/>
          </a:p>
          <a:p>
            <a:pPr algn="l"/>
            <a:endParaRPr lang="en-US" sz="4400"/>
          </a:p>
        </p:txBody>
      </p:sp>
      <p:sp>
        <p:nvSpPr>
          <p:cNvPr id="5" name="Text Box 4"/>
          <p:cNvSpPr txBox="1"/>
          <p:nvPr/>
        </p:nvSpPr>
        <p:spPr>
          <a:xfrm>
            <a:off x="341630" y="4872355"/>
            <a:ext cx="62077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3600" b="1" i="1" dirty="0" smtClean="0">
                <a:solidFill>
                  <a:schemeClr val="tx1"/>
                </a:solidFill>
                <a:sym typeface="+mn-ea"/>
              </a:rPr>
              <a:t>Давайте разом </a:t>
            </a:r>
            <a:r>
              <a:rPr lang="ru-RU" sz="3600" b="1" i="1" dirty="0" err="1" smtClean="0">
                <a:solidFill>
                  <a:schemeClr val="tx1"/>
                </a:solidFill>
                <a:sym typeface="+mn-ea"/>
              </a:rPr>
              <a:t>будувати</a:t>
            </a:r>
            <a:r>
              <a:rPr lang="ru-RU" sz="3600" b="1" i="1" dirty="0" smtClean="0">
                <a:solidFill>
                  <a:schemeClr val="tx1"/>
                </a:solidFill>
                <a:sym typeface="+mn-ea"/>
              </a:rPr>
              <a:t> нашу планету сильною!</a:t>
            </a:r>
            <a:endParaRPr lang="ru-RU" sz="3600" b="1" i="1" dirty="0" smtClean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30726" name="Picture 6" descr="http://positime.ru/uploads/2012/12/The-Kyoto-Protocol.jpg"/>
          <p:cNvPicPr>
            <a:picLocks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50965" y="320040"/>
            <a:ext cx="4214495" cy="2759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3850720_eca5b63c-hlr4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1600" y="3271203"/>
            <a:ext cx="4286248" cy="32146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24694" y="323780"/>
            <a:ext cx="38133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Парниковий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ефект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коли </a:t>
            </a:r>
            <a:r>
              <a:rPr lang="ru-RU" dirty="0" err="1"/>
              <a:t>сонячне</a:t>
            </a:r>
            <a:r>
              <a:rPr lang="ru-RU" dirty="0"/>
              <a:t> </a:t>
            </a:r>
            <a:r>
              <a:rPr lang="ru-RU" dirty="0" err="1"/>
              <a:t>проміння</a:t>
            </a:r>
            <a:r>
              <a:rPr lang="ru-RU" dirty="0"/>
              <a:t> </a:t>
            </a:r>
            <a:r>
              <a:rPr lang="ru-RU" dirty="0" err="1"/>
              <a:t>проникає</a:t>
            </a:r>
            <a:r>
              <a:rPr lang="ru-RU" dirty="0"/>
              <a:t> в атмосферу, але коли </a:t>
            </a:r>
            <a:r>
              <a:rPr lang="ru-RU" dirty="0" err="1"/>
              <a:t>це</a:t>
            </a:r>
            <a:r>
              <a:rPr lang="ru-RU" dirty="0"/>
              <a:t> тепло </a:t>
            </a:r>
            <a:r>
              <a:rPr lang="ru-RU" dirty="0" err="1"/>
              <a:t>відбивається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, </a:t>
            </a:r>
            <a:r>
              <a:rPr lang="ru-RU" dirty="0" err="1"/>
              <a:t>воно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вийти</a:t>
            </a:r>
            <a:r>
              <a:rPr lang="ru-RU" dirty="0"/>
              <a:t> назад у космос. </a:t>
            </a:r>
            <a:endParaRPr lang="ru-RU" dirty="0"/>
          </a:p>
          <a:p>
            <a:endParaRPr lang="ru-RU" dirty="0"/>
          </a:p>
          <a:p>
            <a:r>
              <a:rPr lang="ru-RU" dirty="0"/>
              <a:t>Гази,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при </a:t>
            </a:r>
            <a:r>
              <a:rPr lang="ru-RU" dirty="0" err="1"/>
              <a:t>спалюванні</a:t>
            </a:r>
            <a:r>
              <a:rPr lang="ru-RU" dirty="0"/>
              <a:t> </a:t>
            </a:r>
            <a:r>
              <a:rPr lang="ru-RU" dirty="0" err="1"/>
              <a:t>викопного</a:t>
            </a:r>
            <a:r>
              <a:rPr lang="ru-RU" dirty="0"/>
              <a:t> </a:t>
            </a:r>
            <a:r>
              <a:rPr lang="ru-RU" dirty="0" err="1"/>
              <a:t>палива</a:t>
            </a:r>
            <a:r>
              <a:rPr lang="ru-RU" dirty="0"/>
              <a:t>, </a:t>
            </a:r>
            <a:r>
              <a:rPr lang="ru-RU" dirty="0" err="1"/>
              <a:t>перешкоджають</a:t>
            </a:r>
            <a:r>
              <a:rPr lang="ru-RU" dirty="0"/>
              <a:t> </a:t>
            </a:r>
            <a:r>
              <a:rPr lang="ru-RU" dirty="0" err="1"/>
              <a:t>виходу</a:t>
            </a:r>
            <a:r>
              <a:rPr lang="ru-RU" dirty="0"/>
              <a:t> тепла з </a:t>
            </a:r>
            <a:r>
              <a:rPr lang="ru-RU" dirty="0" err="1"/>
              <a:t>атмосфери</a:t>
            </a:r>
            <a:r>
              <a:rPr lang="ru-RU" dirty="0"/>
              <a:t>. </a:t>
            </a:r>
            <a:endParaRPr lang="ru-RU" dirty="0"/>
          </a:p>
          <a:p>
            <a:r>
              <a:rPr lang="ru-RU" dirty="0"/>
              <a:t>Такими </a:t>
            </a:r>
            <a:r>
              <a:rPr lang="ru-RU" dirty="0" err="1"/>
              <a:t>парниковими</a:t>
            </a:r>
            <a:r>
              <a:rPr lang="ru-RU" dirty="0"/>
              <a:t> газами є </a:t>
            </a:r>
            <a:r>
              <a:rPr lang="ru-RU" dirty="0" err="1"/>
              <a:t>вуглекислий</a:t>
            </a:r>
            <a:r>
              <a:rPr lang="ru-RU" dirty="0"/>
              <a:t> газ , </a:t>
            </a:r>
            <a:r>
              <a:rPr lang="ru-RU" dirty="0" err="1"/>
              <a:t>хлорфторвуглеці</a:t>
            </a:r>
            <a:r>
              <a:rPr lang="ru-RU" dirty="0"/>
              <a:t>, </a:t>
            </a:r>
            <a:r>
              <a:rPr lang="ru-RU" dirty="0" err="1"/>
              <a:t>водяна</a:t>
            </a:r>
            <a:r>
              <a:rPr lang="ru-RU" dirty="0"/>
              <a:t> пара , метан і закис азоту . </a:t>
            </a:r>
            <a:endParaRPr lang="ru-RU" dirty="0"/>
          </a:p>
          <a:p>
            <a:r>
              <a:rPr lang="ru-RU" dirty="0" err="1"/>
              <a:t>Надлишок</a:t>
            </a:r>
            <a:r>
              <a:rPr lang="ru-RU" dirty="0"/>
              <a:t> тепла в </a:t>
            </a:r>
            <a:r>
              <a:rPr lang="ru-RU" dirty="0" err="1"/>
              <a:t>атмосфері</a:t>
            </a:r>
            <a:r>
              <a:rPr lang="ru-RU" dirty="0"/>
              <a:t> </a:t>
            </a:r>
            <a:r>
              <a:rPr lang="ru-RU" dirty="0" err="1"/>
              <a:t>спричинив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середньої</a:t>
            </a:r>
            <a:r>
              <a:rPr lang="ru-RU" dirty="0"/>
              <a:t> </a:t>
            </a:r>
            <a:r>
              <a:rPr lang="ru-RU" dirty="0" err="1"/>
              <a:t>глобальної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127" y="609600"/>
            <a:ext cx="5364945" cy="2786113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flipH="1">
            <a:off x="-5039360" y="2160589"/>
            <a:ext cx="5716694" cy="572451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127" y="690880"/>
            <a:ext cx="461216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Глобальна </a:t>
            </a:r>
            <a:r>
              <a:rPr lang="ru-RU" dirty="0" err="1"/>
              <a:t>середня</a:t>
            </a:r>
            <a:r>
              <a:rPr lang="ru-RU" dirty="0"/>
              <a:t> температура </a:t>
            </a:r>
            <a:r>
              <a:rPr lang="ru-RU" dirty="0" err="1"/>
              <a:t>повітря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68899" y="1008390"/>
            <a:ext cx="115127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100" b="1" dirty="0">
                <a:latin typeface="Comic Sans MS" panose="030F0702030302020204" pitchFamily="66" charset="0"/>
              </a:rPr>
              <a:t>середньорічне</a:t>
            </a:r>
            <a:endParaRPr lang="ru-RU" sz="11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68899" y="1217985"/>
            <a:ext cx="202811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100" b="1" dirty="0">
                <a:latin typeface="Comic Sans MS" panose="030F0702030302020204" pitchFamily="66" charset="0"/>
              </a:rPr>
              <a:t>5-річне середнє значення.</a:t>
            </a:r>
            <a:endParaRPr lang="ru-RU" sz="11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76533" y="1270000"/>
            <a:ext cx="184731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ru-RU" sz="11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69228" y="1217985"/>
            <a:ext cx="659155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b="1" dirty="0" err="1"/>
              <a:t>Розрив</a:t>
            </a:r>
            <a:endParaRPr lang="ru-RU" sz="11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39" y="3553486"/>
            <a:ext cx="4966148" cy="2926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658244" y="650158"/>
            <a:ext cx="4184035" cy="3880772"/>
          </a:xfrm>
        </p:spPr>
        <p:txBody>
          <a:bodyPr>
            <a:noAutofit/>
          </a:bodyPr>
          <a:lstStyle/>
          <a:p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Сьогодні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клімат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на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планеті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змінюється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і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стає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все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більш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гарячим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і</a:t>
            </a:r>
            <a:r>
              <a:rPr lang="uk-UA" alt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непередбачуваним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ніж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він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був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протягом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двох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тисячоліть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Якщо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в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найближчі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роки не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зміняться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існуючі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тенденції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до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кінця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століття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глобальна температура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досягне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найвищої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відмітки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ru-RU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Вчені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впевнено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стверджують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що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зміна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клімату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відбувається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через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вплив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людини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і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саме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людство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несе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відповідальність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за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забруднення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негативні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зміни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у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кліматичному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балансі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планети</a:t>
            </a:r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ru-RU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68" y="759014"/>
            <a:ext cx="3863532" cy="2641087"/>
          </a:xfrm>
        </p:spPr>
      </p:pic>
      <p:pic>
        <p:nvPicPr>
          <p:cNvPr id="3074" name="Picture 2" descr="Аномальна спека. Чому низка кліматичних симуляцій спрогнозували підвищення  глобальної температури на 5 градусів за Цельсієм — Світ — tsn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70" y="3707765"/>
            <a:ext cx="3888105" cy="267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 lang="uk-UA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r>
              <a:rPr lang="uk-UA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Як проявляється глобальне потепління у світі?</a:t>
            </a:r>
            <a:b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>
              <a:lnSpc>
                <a:spcPct val="200000"/>
              </a:lnSpc>
              <a:buClr>
                <a:schemeClr val="accent3"/>
              </a:buClr>
            </a:pPr>
            <a:r>
              <a:rPr lang="uk-UA" sz="2400" dirty="0" smtClean="0">
                <a:sym typeface="+mn-ea"/>
              </a:rPr>
              <a:t>За останні 100 р. середня температура на суші виросла більш ніж в пів градуса. </a:t>
            </a:r>
            <a:endParaRPr lang="uk-UA" sz="2400" dirty="0" smtClean="0">
              <a:sym typeface="+mn-ea"/>
            </a:endParaRPr>
          </a:p>
          <a:p>
            <a:pPr lvl="0">
              <a:lnSpc>
                <a:spcPct val="200000"/>
              </a:lnSpc>
              <a:buClr>
                <a:schemeClr val="accent3"/>
              </a:buClr>
            </a:pPr>
            <a:r>
              <a:rPr lang="uk-UA" sz="2400" dirty="0" smtClean="0">
                <a:sym typeface="+mn-ea"/>
              </a:rPr>
              <a:t>Наукова думка, що середня температура Землі піднялася на 0,7</a:t>
            </a: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° С.</a:t>
            </a:r>
            <a:endParaRPr sz="2400" dirty="0"/>
          </a:p>
          <a:p>
            <a:pPr lvl="0">
              <a:lnSpc>
                <a:spcPct val="200000"/>
              </a:lnSpc>
              <a:buClr>
                <a:schemeClr val="accent3"/>
              </a:buClr>
            </a:pPr>
            <a:r>
              <a:rPr lang="uk-UA" sz="2400" dirty="0" smtClean="0">
                <a:sym typeface="+mn-ea"/>
              </a:rPr>
              <a:t>Більша частина потепління за останні 50 р. зв’язана з діяльністю людини, в першу чергу це викиди газів, що викликають парниковий ефект.</a:t>
            </a:r>
            <a:endParaRPr sz="2400" dirty="0" smtClean="0"/>
          </a:p>
          <a:p>
            <a:pPr>
              <a:lnSpc>
                <a:spcPct val="200000"/>
              </a:lnSpc>
              <a:buClr>
                <a:schemeClr val="accent3"/>
              </a:buClr>
            </a:pPr>
            <a:r>
              <a:rPr lang="uk-UA" sz="2400" dirty="0" smtClean="0">
                <a:sym typeface="+mn-ea"/>
              </a:rPr>
              <a:t>В результаті глобального потепління тане арктичний лід.</a:t>
            </a:r>
            <a:endParaRPr lang="ru-RU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4425"/>
            <a:ext cx="9580880" cy="5013325"/>
          </a:xfrm>
        </p:spPr>
        <p:txBody>
          <a:bodyPr/>
          <a:p>
            <a:pPr algn="ctr"/>
            <a: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Супутникові дані показують, що з кінця 1960-х років сніговий покрив в Північній півкулі кожні десять років зменшується на 13%.</a:t>
            </a:r>
            <a:br>
              <a:rPr lang="uk-UA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</a:br>
            <a:r>
              <a:rPr lang="uk-UA" sz="3600" b="1" dirty="0" smtClean="0">
                <a:solidFill>
                  <a:srgbClr val="000000"/>
                </a:solidFill>
                <a:sym typeface="+mn-ea"/>
              </a:rPr>
              <a:t> </a:t>
            </a:r>
            <a:r>
              <a:rPr lang="uk-UA" sz="3600" dirty="0" smtClean="0">
                <a:solidFill>
                  <a:srgbClr val="000000"/>
                </a:solidFill>
                <a:sym typeface="+mn-ea"/>
              </a:rPr>
              <a:t>Приблизна швидкість танення льодовиків Гренландії складає на сьогоднішній день близько 15 кілометрів на рік. </a:t>
            </a: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endParaRPr lang="en-US"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Негативний вплив людства. Причини потепління.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/>
              <a:t>Виробництво електроенергії. </a:t>
            </a:r>
            <a:r>
              <a:rPr lang="ru-RU" sz="2800" dirty="0"/>
              <a:t>(</a:t>
            </a:r>
            <a:r>
              <a:rPr lang="uk-UA" sz="2800" dirty="0"/>
              <a:t>спалюються</a:t>
            </a:r>
            <a:r>
              <a:rPr lang="ru-RU" sz="2800" dirty="0"/>
              <a:t> </a:t>
            </a:r>
            <a:r>
              <a:rPr lang="ru-RU" sz="2800" dirty="0" err="1"/>
              <a:t>паливні</a:t>
            </a:r>
            <a:r>
              <a:rPr lang="ru-RU" sz="2800" dirty="0"/>
              <a:t> </a:t>
            </a:r>
            <a:r>
              <a:rPr lang="ru-RU" sz="2800" dirty="0" err="1"/>
              <a:t>ресурси</a:t>
            </a:r>
            <a:r>
              <a:rPr lang="ru-RU" sz="2800" dirty="0"/>
              <a:t> )</a:t>
            </a:r>
            <a:endParaRPr lang="ru-RU" sz="2800" dirty="0"/>
          </a:p>
          <a:p>
            <a:r>
              <a:rPr lang="uk-UA" sz="2800" dirty="0"/>
              <a:t>Вирубування лісів (зменшується кількість дерев , що синтезують вуглекислий газ) </a:t>
            </a:r>
            <a:endParaRPr lang="uk-UA" sz="2800" dirty="0"/>
          </a:p>
          <a:p>
            <a:r>
              <a:rPr lang="uk-UA" sz="2800" dirty="0"/>
              <a:t>Транспорт( вихлопи в повітря)</a:t>
            </a:r>
            <a:endParaRPr lang="uk-UA" sz="2800" dirty="0"/>
          </a:p>
          <a:p>
            <a:r>
              <a:rPr lang="uk-UA" sz="2800" dirty="0"/>
              <a:t>Електропостачання будівель (знову ж таки, використовуються паливні ресурси: вугілля, нафта, природний газ.)</a:t>
            </a:r>
            <a:endParaRPr lang="uk-UA" sz="2800" dirty="0"/>
          </a:p>
          <a:p>
            <a:endParaRPr lang="uk-UA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35" y="4321810"/>
            <a:ext cx="3898265" cy="2371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645" y="1374394"/>
            <a:ext cx="5311829" cy="43594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4080" y="419745"/>
            <a:ext cx="42875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З</a:t>
            </a:r>
            <a:r>
              <a:rPr lang="ru-RU" dirty="0" err="1"/>
              <a:t>міни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en-US" dirty="0"/>
              <a:t> </a:t>
            </a:r>
            <a:r>
              <a:rPr lang="ru-RU" dirty="0" err="1"/>
              <a:t>тягнуть</a:t>
            </a:r>
            <a:r>
              <a:rPr lang="ru-RU" dirty="0"/>
              <a:t> за собою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екстремальні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: </a:t>
            </a:r>
            <a:r>
              <a:rPr lang="ru-RU" dirty="0" err="1"/>
              <a:t>посухи</a:t>
            </a:r>
            <a:r>
              <a:rPr lang="ru-RU" dirty="0"/>
              <a:t>, </a:t>
            </a:r>
            <a:r>
              <a:rPr lang="ru-RU" dirty="0" err="1"/>
              <a:t>повені</a:t>
            </a:r>
            <a:r>
              <a:rPr lang="ru-RU" dirty="0"/>
              <a:t>, </a:t>
            </a:r>
            <a:r>
              <a:rPr lang="ru-RU" dirty="0" err="1"/>
              <a:t>сильні</a:t>
            </a:r>
            <a:r>
              <a:rPr lang="ru-RU" dirty="0"/>
              <a:t> </a:t>
            </a:r>
            <a:r>
              <a:rPr lang="ru-RU" dirty="0" err="1"/>
              <a:t>урагани</a:t>
            </a:r>
            <a:r>
              <a:rPr lang="ru-RU" dirty="0"/>
              <a:t>, , торнадо, </a:t>
            </a:r>
            <a:r>
              <a:rPr lang="ru-RU" dirty="0" err="1"/>
              <a:t>спека</a:t>
            </a:r>
            <a:r>
              <a:rPr lang="ru-RU" dirty="0"/>
              <a:t> , </a:t>
            </a:r>
            <a:r>
              <a:rPr lang="ru-RU" dirty="0" err="1"/>
              <a:t>затоплення</a:t>
            </a:r>
            <a:r>
              <a:rPr lang="ru-RU" dirty="0"/>
              <a:t> </a:t>
            </a:r>
            <a:r>
              <a:rPr lang="ru-RU" dirty="0" err="1"/>
              <a:t>прибережних</a:t>
            </a:r>
            <a:r>
              <a:rPr lang="ru-RU" dirty="0"/>
              <a:t> </a:t>
            </a:r>
            <a:r>
              <a:rPr lang="ru-RU" dirty="0" err="1"/>
              <a:t>районів</a:t>
            </a:r>
            <a:r>
              <a:rPr lang="ru-RU" dirty="0"/>
              <a:t> і </a:t>
            </a:r>
            <a:r>
              <a:rPr lang="ru-RU" dirty="0" err="1"/>
              <a:t>поселень</a:t>
            </a:r>
            <a:r>
              <a:rPr lang="ru-RU" dirty="0"/>
              <a:t>, </a:t>
            </a:r>
            <a:r>
              <a:rPr lang="ru-RU" dirty="0" err="1"/>
              <a:t>аномальні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. </a:t>
            </a:r>
            <a:endParaRPr lang="ru-RU" dirty="0"/>
          </a:p>
          <a:p>
            <a:r>
              <a:rPr lang="ru-RU" dirty="0" err="1"/>
              <a:t>Танення</a:t>
            </a:r>
            <a:r>
              <a:rPr lang="ru-RU" dirty="0"/>
              <a:t> </a:t>
            </a:r>
            <a:r>
              <a:rPr lang="ru-RU" dirty="0" err="1"/>
              <a:t>льодовиків</a:t>
            </a:r>
            <a:r>
              <a:rPr lang="ru-RU" dirty="0"/>
              <a:t>, </a:t>
            </a:r>
            <a:r>
              <a:rPr lang="ru-RU" dirty="0" err="1"/>
              <a:t>вимирання</a:t>
            </a:r>
            <a:r>
              <a:rPr lang="ru-RU" dirty="0"/>
              <a:t> </a:t>
            </a:r>
            <a:r>
              <a:rPr lang="ru-RU" dirty="0" err="1"/>
              <a:t>родів</a:t>
            </a:r>
            <a:r>
              <a:rPr lang="ru-RU" dirty="0"/>
              <a:t> і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ареалів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переносниками</a:t>
            </a:r>
            <a:r>
              <a:rPr lang="ru-RU" dirty="0"/>
              <a:t> хвороб.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Глобальне</a:t>
            </a:r>
            <a:r>
              <a:rPr lang="ru-RU" dirty="0"/>
              <a:t> </a:t>
            </a:r>
            <a:r>
              <a:rPr lang="ru-RU" dirty="0" err="1"/>
              <a:t>потепління</a:t>
            </a:r>
            <a:r>
              <a:rPr lang="ru-RU" dirty="0"/>
              <a:t>, </a:t>
            </a:r>
            <a:r>
              <a:rPr lang="ru-RU" dirty="0" err="1"/>
              <a:t>навіть</a:t>
            </a:r>
            <a:r>
              <a:rPr lang="ru-RU" dirty="0"/>
              <a:t>, </a:t>
            </a:r>
            <a:r>
              <a:rPr lang="ru-RU" dirty="0" err="1"/>
              <a:t>розширює</a:t>
            </a:r>
            <a:r>
              <a:rPr lang="ru-RU" dirty="0"/>
              <a:t> </a:t>
            </a:r>
            <a:r>
              <a:rPr lang="ru-RU" dirty="0" err="1"/>
              <a:t>розповсюдження</a:t>
            </a:r>
            <a:r>
              <a:rPr lang="ru-RU" dirty="0"/>
              <a:t> </a:t>
            </a:r>
            <a:r>
              <a:rPr lang="ru-RU" dirty="0" err="1"/>
              <a:t>комарів</a:t>
            </a:r>
            <a:r>
              <a:rPr lang="ru-RU" dirty="0"/>
              <a:t> через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вологості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часте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в </a:t>
            </a:r>
            <a:r>
              <a:rPr lang="ru-RU" dirty="0" err="1"/>
              <a:t>теплій</a:t>
            </a:r>
            <a:r>
              <a:rPr lang="ru-RU" dirty="0"/>
              <a:t> </a:t>
            </a:r>
            <a:r>
              <a:rPr lang="ru-RU" dirty="0" err="1"/>
              <a:t>атмосфері</a:t>
            </a:r>
            <a:r>
              <a:rPr lang="ru-RU" dirty="0"/>
              <a:t>.</a:t>
            </a:r>
            <a:endParaRPr lang="ru-RU" dirty="0"/>
          </a:p>
          <a:p>
            <a:endParaRPr lang="ru-RU" dirty="0"/>
          </a:p>
          <a:p>
            <a:r>
              <a:rPr lang="ru-RU" dirty="0"/>
              <a:t>Через проблему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століття</a:t>
            </a:r>
            <a:r>
              <a:rPr lang="ru-RU" dirty="0"/>
              <a:t> сотням </a:t>
            </a:r>
            <a:r>
              <a:rPr lang="ru-RU" dirty="0" err="1"/>
              <a:t>мільйонів</a:t>
            </a:r>
            <a:r>
              <a:rPr lang="ru-RU" dirty="0"/>
              <a:t> людей </a:t>
            </a:r>
            <a:r>
              <a:rPr lang="ru-RU" dirty="0" err="1"/>
              <a:t>загрожує</a:t>
            </a:r>
            <a:r>
              <a:rPr lang="ru-RU" dirty="0"/>
              <a:t> </a:t>
            </a:r>
            <a:r>
              <a:rPr lang="ru-RU" dirty="0" err="1"/>
              <a:t>вимирання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21580" y="3808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НАСЛІДКИ.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2080" y="13951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Roboto"/>
              </a:rPr>
              <a:t>Вплив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глобального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Roboto"/>
              </a:rPr>
              <a:t>потепління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9383" y="2287767"/>
            <a:ext cx="10021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b="1" dirty="0">
                <a:solidFill>
                  <a:schemeClr val="bg1"/>
                </a:solidFill>
                <a:latin typeface="Roboto"/>
              </a:rPr>
              <a:t>екосистеми</a:t>
            </a:r>
            <a:endParaRPr lang="ru-RU" sz="11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7519" y="2769179"/>
            <a:ext cx="17091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b="1" dirty="0">
                <a:solidFill>
                  <a:schemeClr val="bg1"/>
                </a:solidFill>
                <a:latin typeface="Roboto"/>
              </a:rPr>
              <a:t>Екстремальна погода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2080" y="3292492"/>
            <a:ext cx="7906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err="1">
                <a:solidFill>
                  <a:schemeClr val="bg1"/>
                </a:solidFill>
              </a:rPr>
              <a:t>розподіл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7519" y="3813357"/>
            <a:ext cx="17540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b="1" dirty="0">
                <a:solidFill>
                  <a:schemeClr val="bg1"/>
                </a:solidFill>
                <a:latin typeface="Roboto"/>
              </a:rPr>
              <a:t>Економіка та екологія.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7039" y="4252718"/>
            <a:ext cx="19656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b="1" dirty="0">
                <a:solidFill>
                  <a:schemeClr val="bg1"/>
                </a:solidFill>
                <a:latin typeface="Roboto"/>
              </a:rPr>
              <a:t>Незворотні та різкі зміни.</a:t>
            </a:r>
            <a:endParaRPr lang="ru-RU" sz="1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149985" y="260350"/>
            <a:ext cx="85998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uk-UA" sz="3200" dirty="0" smtClean="0">
                <a:sym typeface="+mn-ea"/>
              </a:rPr>
              <a:t>Природні причини  глобального потепління</a:t>
            </a:r>
            <a:endParaRPr lang="uk-UA" sz="3200" dirty="0" smtClean="0"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49985" y="1376680"/>
            <a:ext cx="91649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3600" dirty="0" err="1" smtClean="0">
                <a:sym typeface="+mn-ea"/>
              </a:rPr>
              <a:t>виверження</a:t>
            </a:r>
            <a:r>
              <a:rPr lang="ru-RU" sz="3600" dirty="0" smtClean="0">
                <a:sym typeface="+mn-ea"/>
              </a:rPr>
              <a:t> </a:t>
            </a:r>
            <a:r>
              <a:rPr lang="ru-RU" sz="3600" dirty="0" err="1" smtClean="0">
                <a:sym typeface="+mn-ea"/>
              </a:rPr>
              <a:t>вулканів</a:t>
            </a:r>
            <a:endParaRPr lang="ru-RU" sz="3600" dirty="0" smtClean="0"/>
          </a:p>
          <a:p>
            <a:r>
              <a:rPr lang="ru-RU" sz="3600" dirty="0" err="1" smtClean="0">
                <a:sym typeface="+mn-ea"/>
              </a:rPr>
              <a:t>сонячних</a:t>
            </a:r>
            <a:r>
              <a:rPr lang="ru-RU" sz="3600" dirty="0" smtClean="0">
                <a:sym typeface="+mn-ea"/>
              </a:rPr>
              <a:t> </a:t>
            </a:r>
            <a:r>
              <a:rPr lang="ru-RU" sz="3600" dirty="0" err="1" smtClean="0">
                <a:sym typeface="+mn-ea"/>
              </a:rPr>
              <a:t>варіацій</a:t>
            </a:r>
            <a:endParaRPr lang="en-US" sz="3600" dirty="0" smtClean="0"/>
          </a:p>
          <a:p>
            <a:r>
              <a:rPr lang="ru-RU" sz="3600" dirty="0" err="1" smtClean="0">
                <a:sym typeface="+mn-ea"/>
              </a:rPr>
              <a:t>спалювання</a:t>
            </a:r>
            <a:r>
              <a:rPr lang="ru-RU" sz="3600" dirty="0" smtClean="0">
                <a:sym typeface="+mn-ea"/>
              </a:rPr>
              <a:t> </a:t>
            </a:r>
            <a:r>
              <a:rPr lang="ru-RU" sz="3600" dirty="0" err="1" smtClean="0">
                <a:sym typeface="+mn-ea"/>
              </a:rPr>
              <a:t>вугілля</a:t>
            </a:r>
            <a:r>
              <a:rPr lang="ru-RU" sz="3600" dirty="0" smtClean="0">
                <a:sym typeface="+mn-ea"/>
              </a:rPr>
              <a:t> для </a:t>
            </a:r>
            <a:r>
              <a:rPr lang="ru-RU" sz="3600" dirty="0" err="1" smtClean="0">
                <a:sym typeface="+mn-ea"/>
              </a:rPr>
              <a:t>виробництва</a:t>
            </a:r>
            <a:r>
              <a:rPr lang="ru-RU" sz="3600" dirty="0" smtClean="0">
                <a:sym typeface="+mn-ea"/>
              </a:rPr>
              <a:t> </a:t>
            </a:r>
            <a:r>
              <a:rPr lang="ru-RU" sz="3600" dirty="0" err="1" smtClean="0">
                <a:sym typeface="+mn-ea"/>
              </a:rPr>
              <a:t>електроенергії</a:t>
            </a:r>
            <a:endParaRPr lang="en-US" sz="3600" dirty="0" smtClean="0"/>
          </a:p>
          <a:p>
            <a:r>
              <a:rPr lang="ru-RU" sz="3600" dirty="0" err="1" smtClean="0">
                <a:sym typeface="+mn-ea"/>
              </a:rPr>
              <a:t>спалювання</a:t>
            </a:r>
            <a:r>
              <a:rPr lang="ru-RU" sz="3600" dirty="0" smtClean="0">
                <a:sym typeface="+mn-ea"/>
              </a:rPr>
              <a:t> бензину до </a:t>
            </a:r>
            <a:r>
              <a:rPr lang="ru-RU" sz="3600" dirty="0" err="1" smtClean="0">
                <a:sym typeface="+mn-ea"/>
              </a:rPr>
              <a:t>внутрішнього</a:t>
            </a:r>
            <a:r>
              <a:rPr lang="ru-RU" sz="3600" dirty="0" smtClean="0">
                <a:sym typeface="+mn-ea"/>
              </a:rPr>
              <a:t> </a:t>
            </a:r>
            <a:r>
              <a:rPr lang="ru-RU" sz="3600" dirty="0" err="1" smtClean="0">
                <a:sym typeface="+mn-ea"/>
              </a:rPr>
              <a:t>згоряння</a:t>
            </a:r>
            <a:r>
              <a:rPr lang="ru-RU" sz="3600" dirty="0" smtClean="0">
                <a:sym typeface="+mn-ea"/>
              </a:rPr>
              <a:t> </a:t>
            </a:r>
            <a:r>
              <a:rPr lang="ru-RU" sz="3600" dirty="0" err="1" smtClean="0">
                <a:sym typeface="+mn-ea"/>
              </a:rPr>
              <a:t>транспортних</a:t>
            </a:r>
            <a:r>
              <a:rPr lang="ru-RU" sz="3600" dirty="0" smtClean="0">
                <a:sym typeface="+mn-ea"/>
              </a:rPr>
              <a:t> </a:t>
            </a:r>
            <a:r>
              <a:rPr lang="ru-RU" sz="3600" dirty="0" err="1" smtClean="0">
                <a:sym typeface="+mn-ea"/>
              </a:rPr>
              <a:t>засобів</a:t>
            </a:r>
            <a:endParaRPr lang="en-US"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6148</Words>
  <Application>WPS Presentation</Application>
  <PresentationFormat>Широкоэкранный</PresentationFormat>
  <Paragraphs>137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SimSun</vt:lpstr>
      <vt:lpstr>Wingdings</vt:lpstr>
      <vt:lpstr>Comic Sans MS</vt:lpstr>
      <vt:lpstr>Roboto</vt:lpstr>
      <vt:lpstr>Segoe Print</vt:lpstr>
      <vt:lpstr>Microsoft YaHei</vt:lpstr>
      <vt:lpstr>Arial Unicode MS</vt:lpstr>
      <vt:lpstr>Calibri</vt:lpstr>
      <vt:lpstr>Arial</vt:lpstr>
      <vt:lpstr>Barlow Semi Condensed SemiBold</vt:lpstr>
      <vt:lpstr>Blue Waves</vt:lpstr>
      <vt:lpstr>          Глобальне              потепління </vt:lpstr>
      <vt:lpstr>Глобальне потепління – це підвищення середньої температури Землі біля поверхні повітря й океанів.    Більшість спостережуваного підвищення температури викликано збільшенням концентрації парникових газів.           1. водяна пара – 36-70%          2. вуглекислий газ – 9-26%          3. метан -4-9%          4. озон – 3-7%  Їх спалювання викликає так званий «парниковий ефект» в атмосфері Землі.   </vt:lpstr>
      <vt:lpstr> </vt:lpstr>
      <vt:lpstr> </vt:lpstr>
      <vt:lpstr> Як проявляється глобальне потепління у світі? </vt:lpstr>
      <vt:lpstr>PowerPoint 演示文稿</vt:lpstr>
      <vt:lpstr>Негативний вплив людства. Причини потепління.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Що очікує Україну в  результаті глобального потепління? </vt:lpstr>
      <vt:lpstr>PowerPoint 演示文稿</vt:lpstr>
      <vt:lpstr>  Зміниться рослинність, в Україні з’являться субтропічні і тропічні види рослин.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Глобальне потепління.</dc:title>
  <dc:creator>Operator</dc:creator>
  <cp:lastModifiedBy>admin</cp:lastModifiedBy>
  <cp:revision>22</cp:revision>
  <dcterms:created xsi:type="dcterms:W3CDTF">2023-04-27T13:46:00Z</dcterms:created>
  <dcterms:modified xsi:type="dcterms:W3CDTF">2023-11-30T13:29:58Z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55281647F30E415C9BE147AF3BE098AC</vt:lpwstr>
  </property>
  <property fmtid="{D5CDD505-2E9C-101B-9397-08002B2CF9AE}" pid="3" name="KSOProductBuildVer">
    <vt:lpwstr>1033-11.2.0.11225</vt:lpwstr>
  </property>
</Properties>
</file>